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64" r:id="rId5"/>
    <p:sldId id="268" r:id="rId6"/>
    <p:sldId id="269" r:id="rId7"/>
    <p:sldId id="259" r:id="rId8"/>
    <p:sldId id="270" r:id="rId9"/>
    <p:sldId id="275" r:id="rId10"/>
    <p:sldId id="297" r:id="rId11"/>
    <p:sldId id="296" r:id="rId12"/>
    <p:sldId id="286" r:id="rId13"/>
    <p:sldId id="298" r:id="rId14"/>
    <p:sldId id="299" r:id="rId15"/>
    <p:sldId id="294" r:id="rId16"/>
    <p:sldId id="276" r:id="rId17"/>
    <p:sldId id="292" r:id="rId18"/>
    <p:sldId id="291" r:id="rId19"/>
    <p:sldId id="290" r:id="rId20"/>
    <p:sldId id="293" r:id="rId21"/>
    <p:sldId id="323" r:id="rId22"/>
    <p:sldId id="289" r:id="rId23"/>
    <p:sldId id="302" r:id="rId24"/>
    <p:sldId id="309" r:id="rId25"/>
    <p:sldId id="308" r:id="rId26"/>
    <p:sldId id="310" r:id="rId27"/>
    <p:sldId id="280" r:id="rId28"/>
    <p:sldId id="307" r:id="rId29"/>
    <p:sldId id="303" r:id="rId30"/>
    <p:sldId id="304" r:id="rId31"/>
    <p:sldId id="305" r:id="rId32"/>
    <p:sldId id="306" r:id="rId33"/>
    <p:sldId id="281" r:id="rId34"/>
    <p:sldId id="311" r:id="rId35"/>
    <p:sldId id="312" r:id="rId36"/>
    <p:sldId id="313" r:id="rId37"/>
    <p:sldId id="316" r:id="rId38"/>
    <p:sldId id="315" r:id="rId39"/>
    <p:sldId id="278" r:id="rId40"/>
    <p:sldId id="300" r:id="rId41"/>
    <p:sldId id="301" r:id="rId42"/>
    <p:sldId id="260" r:id="rId43"/>
    <p:sldId id="266" r:id="rId44"/>
    <p:sldId id="287" r:id="rId45"/>
    <p:sldId id="317" r:id="rId46"/>
    <p:sldId id="319" r:id="rId47"/>
    <p:sldId id="320" r:id="rId48"/>
    <p:sldId id="321" r:id="rId49"/>
    <p:sldId id="322" r:id="rId50"/>
    <p:sldId id="318" r:id="rId51"/>
    <p:sldId id="288" r:id="rId52"/>
    <p:sldId id="261" r:id="rId53"/>
    <p:sldId id="263" r:id="rId54"/>
  </p:sldIdLst>
  <p:sldSz cx="9906000" cy="6858000" type="A4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C68"/>
    <a:srgbClr val="54823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7660" autoAdjust="0"/>
  </p:normalViewPr>
  <p:slideViewPr>
    <p:cSldViewPr snapToGrid="0" showGuides="1">
      <p:cViewPr varScale="1">
        <p:scale>
          <a:sx n="81" d="100"/>
          <a:sy n="81" d="100"/>
        </p:scale>
        <p:origin x="888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1115C-544F-4824-BEB0-1F814F3874B8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D4F70-DCF5-43F8-BD90-C982E5FF6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2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0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0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한국교통연구원의 자료를 보고 유동인구 데이터와 지도시각화를 해보고 싶다고 생각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5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+</a:t>
            </a:r>
            <a:r>
              <a:rPr lang="ko-KR" altLang="en-US" dirty="0"/>
              <a:t>유동인구 </a:t>
            </a:r>
            <a:r>
              <a:rPr lang="en-US" altLang="ko-KR" dirty="0"/>
              <a:t>-&gt; </a:t>
            </a:r>
            <a:r>
              <a:rPr lang="ko-KR" altLang="en-US" dirty="0"/>
              <a:t>상권분석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Geocoder </a:t>
            </a:r>
            <a:r>
              <a:rPr lang="ko-KR" altLang="en-US" dirty="0"/>
              <a:t>소프트웨어</a:t>
            </a:r>
            <a:r>
              <a:rPr lang="en-US" altLang="ko-KR" dirty="0"/>
              <a:t>. Google </a:t>
            </a:r>
            <a:r>
              <a:rPr lang="en-US" altLang="ko-KR" dirty="0" err="1"/>
              <a:t>spredsheet</a:t>
            </a:r>
            <a:r>
              <a:rPr lang="en-US" altLang="ko-KR" dirty="0"/>
              <a:t> </a:t>
            </a:r>
            <a:r>
              <a:rPr lang="ko-KR" altLang="en-US" dirty="0"/>
              <a:t>개발자 도구 </a:t>
            </a:r>
            <a:r>
              <a:rPr lang="en-US" altLang="ko-KR" dirty="0" err="1"/>
              <a:t>GeoCode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ko-KR" altLang="en-US" dirty="0" err="1"/>
              <a:t>트레픽</a:t>
            </a:r>
            <a:r>
              <a:rPr lang="ko-KR" altLang="en-US" dirty="0"/>
              <a:t> 유지</a:t>
            </a:r>
            <a:endParaRPr lang="en-US" altLang="ko-KR" dirty="0"/>
          </a:p>
          <a:p>
            <a:r>
              <a:rPr lang="ko-KR" altLang="en-US" dirty="0"/>
              <a:t>이지수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2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중복값</a:t>
            </a:r>
            <a:r>
              <a:rPr lang="ko-KR" altLang="en-US" dirty="0"/>
              <a:t> 제거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6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17, 18, 19</a:t>
            </a:r>
            <a:r>
              <a:rPr lang="ko-KR" altLang="en-US" dirty="0"/>
              <a:t>년의 </a:t>
            </a:r>
            <a:r>
              <a:rPr lang="en-US" altLang="ko-KR" dirty="0"/>
              <a:t>join</a:t>
            </a:r>
            <a:r>
              <a:rPr lang="ko-KR" altLang="en-US" dirty="0"/>
              <a:t>을 하기 위해 </a:t>
            </a:r>
            <a:r>
              <a:rPr lang="en-US" altLang="ko-KR" dirty="0" err="1"/>
              <a:t>rbind</a:t>
            </a:r>
            <a:r>
              <a:rPr lang="ko-KR" altLang="en-US" dirty="0"/>
              <a:t>로 세로로 데이터 결합 후</a:t>
            </a:r>
            <a:endParaRPr lang="en-US" altLang="ko-KR" dirty="0"/>
          </a:p>
          <a:p>
            <a:r>
              <a:rPr lang="ko-KR" altLang="en-US" dirty="0"/>
              <a:t>중복 데이터 제거의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1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2610</a:t>
            </a:r>
            <a:r>
              <a:rPr lang="ko-KR" altLang="en-US" dirty="0"/>
              <a:t>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8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9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03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8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2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3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3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5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7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7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9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BC63-58BA-4D92-9737-00B729D4F50E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3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&#44208;&#44284;/&#50976;&#46041;&#51064;&#44396;+&#51648;&#54616;&#52384;.html" TargetMode="External"/><Relationship Id="rId4" Type="http://schemas.openxmlformats.org/officeDocument/2006/relationships/hyperlink" Target="&#44208;&#44284;/&#50976;&#46041;&#51064;&#44396;+&#47749;&#49548;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&#44208;&#44284;/&#50672;&#47161;&#48324;&#50976;&#46041;&#51064;&#44396;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&#44208;&#44284;/60&#45824;%20&#51452;&#47568;vs&#54868;&#49688;.html" TargetMode="External"/><Relationship Id="rId3" Type="http://schemas.openxmlformats.org/officeDocument/2006/relationships/hyperlink" Target="&#44208;&#44284;/9&#49884;vs22&#49884;(v).html" TargetMode="External"/><Relationship Id="rId7" Type="http://schemas.openxmlformats.org/officeDocument/2006/relationships/hyperlink" Target="&#44208;&#44284;/50&#45824;%20&#51452;&#47568;vs&#54868;&#49688;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&#44208;&#44284;/40&#45824;%20&#51452;&#47568;vs&#54868;&#49688;.html" TargetMode="External"/><Relationship Id="rId11" Type="http://schemas.openxmlformats.org/officeDocument/2006/relationships/image" Target="../media/image54.png"/><Relationship Id="rId5" Type="http://schemas.openxmlformats.org/officeDocument/2006/relationships/hyperlink" Target="&#44208;&#44284;/30&#45824;%20&#51452;&#47568;vs&#54868;&#49688;.html" TargetMode="External"/><Relationship Id="rId10" Type="http://schemas.openxmlformats.org/officeDocument/2006/relationships/image" Target="../media/image69.png"/><Relationship Id="rId4" Type="http://schemas.openxmlformats.org/officeDocument/2006/relationships/hyperlink" Target="&#44208;&#44284;/20&#45824;%20&#51452;&#47568;vs&#54868;&#49688;.html" TargetMode="External"/><Relationship Id="rId9" Type="http://schemas.openxmlformats.org/officeDocument/2006/relationships/hyperlink" Target="&#44208;&#44284;/&#49688;&#50836;&#51068;vs&#53664;&#50836;&#51068;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7537" y="2444115"/>
            <a:ext cx="422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유동인구분석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5359" y="3028890"/>
            <a:ext cx="174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In Seoul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6824" y="6046964"/>
            <a:ext cx="1465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Project1</a:t>
            </a:r>
          </a:p>
          <a:p>
            <a:pPr algn="r"/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</a:rPr>
              <a:t>이현승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1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371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(1)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글에서 좌표 값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56479-B368-4F1E-9A79-042D85A24F75}"/>
              </a:ext>
            </a:extLst>
          </p:cNvPr>
          <p:cNvSpPr txBox="1"/>
          <p:nvPr/>
        </p:nvSpPr>
        <p:spPr>
          <a:xfrm>
            <a:off x="8279704" y="6103234"/>
            <a:ext cx="146554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gecode_coord.r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구글스프래드시트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</a:rPr>
              <a:t> 개발자도구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967B5-B288-4227-8296-1B31623A7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0" y="1622643"/>
            <a:ext cx="3956222" cy="18330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F0A0F8-9423-409F-80EE-48B1DF7F5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96" y="3751246"/>
            <a:ext cx="3328850" cy="27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371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(1)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글에서 좌표 값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56479-B368-4F1E-9A79-042D85A24F75}"/>
              </a:ext>
            </a:extLst>
          </p:cNvPr>
          <p:cNvSpPr txBox="1"/>
          <p:nvPr/>
        </p:nvSpPr>
        <p:spPr>
          <a:xfrm>
            <a:off x="8279704" y="6103234"/>
            <a:ext cx="146554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gecode_coord.r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구글스프래드시트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</a:rPr>
              <a:t> 개발자도구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6646F-A067-42E1-A4DA-14878A7C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1584350"/>
            <a:ext cx="7274133" cy="2692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13924B-BD07-4428-B27A-7B2C9A4B9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9" y="4513909"/>
            <a:ext cx="3771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F6EFF6-D504-4A68-93C5-68B2CEBC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61" y="1595359"/>
            <a:ext cx="5124450" cy="1323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F05AF0-1583-419C-AC0A-93B6A6B5E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61" y="3113987"/>
            <a:ext cx="58864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7FB29F-EED5-4CB7-906E-2EDED1D3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2151528"/>
            <a:ext cx="4577484" cy="2667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912A2-8139-433B-94C6-D6E2A251851D}"/>
              </a:ext>
            </a:extLst>
          </p:cNvPr>
          <p:cNvSpPr txBox="1"/>
          <p:nvPr/>
        </p:nvSpPr>
        <p:spPr>
          <a:xfrm>
            <a:off x="735608" y="1732738"/>
            <a:ext cx="21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flow19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9CF9CB-0EC2-43A7-A1C5-9593F555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438" y="2706146"/>
            <a:ext cx="4758957" cy="266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9DBDB-1709-455B-9791-5F8CCB6DEE94}"/>
              </a:ext>
            </a:extLst>
          </p:cNvPr>
          <p:cNvSpPr txBox="1"/>
          <p:nvPr/>
        </p:nvSpPr>
        <p:spPr>
          <a:xfrm>
            <a:off x="8248800" y="2336814"/>
            <a:ext cx="21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add_total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F4832-914A-4469-87F4-51BAC9F55347}"/>
              </a:ext>
            </a:extLst>
          </p:cNvPr>
          <p:cNvSpPr txBox="1"/>
          <p:nvPr/>
        </p:nvSpPr>
        <p:spPr>
          <a:xfrm>
            <a:off x="4069054" y="5559062"/>
            <a:ext cx="218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JOIN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8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912A2-8139-433B-94C6-D6E2A251851D}"/>
              </a:ext>
            </a:extLst>
          </p:cNvPr>
          <p:cNvSpPr txBox="1"/>
          <p:nvPr/>
        </p:nvSpPr>
        <p:spPr>
          <a:xfrm>
            <a:off x="988726" y="1731364"/>
            <a:ext cx="39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flow19 /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add_total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조인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BABC41-6CA1-46CF-ADBF-96E238C83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26" y="2100696"/>
            <a:ext cx="64293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888D5-1779-43B2-B421-98206292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064421"/>
            <a:ext cx="4159144" cy="3445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F1B8D9-B4FE-4AC7-848D-098A8A08A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81832"/>
            <a:ext cx="4953000" cy="33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8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CCF3E-D527-43FF-9308-F9D7F696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2" y="1692744"/>
            <a:ext cx="7898122" cy="43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EA4043-C4B5-4B51-BD4E-13CAE9BF1F10}"/>
              </a:ext>
            </a:extLst>
          </p:cNvPr>
          <p:cNvSpPr/>
          <p:nvPr/>
        </p:nvSpPr>
        <p:spPr>
          <a:xfrm>
            <a:off x="1094954" y="2966828"/>
            <a:ext cx="55807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&lt;GIS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용어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shp,shx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=data(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공간데이터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dbf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=information(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속성정보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Shapefile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은 벡터 형식이며 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도형으로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표현된다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</a:b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개의 확장 포맷을 통틀어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shapefile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이라고 하며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shp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shx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dbf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 해당 포맷을 뜻한다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23A9A0-A346-4306-80A6-631B6CF5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21" y="1510667"/>
            <a:ext cx="6489511" cy="1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ACF7F5-D054-495C-90A1-16482AF4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9" y="1535783"/>
            <a:ext cx="6714851" cy="1355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F3B64A-0890-4AB7-9059-16E7622F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89" y="3104285"/>
            <a:ext cx="2680055" cy="26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CF98A-DBB1-441B-ADC6-75B276DD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71" y="1445676"/>
            <a:ext cx="8488919" cy="780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FE44CD-E4C1-410C-B5E4-A3429C0CF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2270927"/>
            <a:ext cx="8473945" cy="34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5688" y="932391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CONTENT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4855" y="211240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4855" y="312499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24855" y="4137573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19847" y="5150156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86F1F-8A80-4AB4-91D5-532F1D9D3D0C}"/>
              </a:ext>
            </a:extLst>
          </p:cNvPr>
          <p:cNvSpPr txBox="1"/>
          <p:nvPr/>
        </p:nvSpPr>
        <p:spPr>
          <a:xfrm>
            <a:off x="3080825" y="20837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주제 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BD64C-1E19-4B12-A33D-6DF8F316BBF0}"/>
              </a:ext>
            </a:extLst>
          </p:cNvPr>
          <p:cNvSpPr txBox="1"/>
          <p:nvPr/>
        </p:nvSpPr>
        <p:spPr>
          <a:xfrm>
            <a:off x="3080825" y="3094348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프로젝트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DDE28-5D25-4C44-8C98-F4247A3AE5D1}"/>
              </a:ext>
            </a:extLst>
          </p:cNvPr>
          <p:cNvSpPr txBox="1"/>
          <p:nvPr/>
        </p:nvSpPr>
        <p:spPr>
          <a:xfrm>
            <a:off x="3080825" y="4104912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F493B-FDC4-431E-953D-F4AF0CCC8E20}"/>
              </a:ext>
            </a:extLst>
          </p:cNvPr>
          <p:cNvSpPr txBox="1"/>
          <p:nvPr/>
        </p:nvSpPr>
        <p:spPr>
          <a:xfrm>
            <a:off x="3080825" y="5115476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412324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5C780-9E5A-4858-9C26-09B27F98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8" y="3429000"/>
            <a:ext cx="5897909" cy="31121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CFE82-2989-4DD6-A4DD-1A9579FF0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966"/>
          <a:stretch/>
        </p:blipFill>
        <p:spPr>
          <a:xfrm>
            <a:off x="863109" y="1467548"/>
            <a:ext cx="8918240" cy="18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1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888D5-1779-43B2-B421-98206292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914484"/>
            <a:ext cx="4651000" cy="3852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5A2681-2357-4220-8B91-9AC25039D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768"/>
          <a:stretch/>
        </p:blipFill>
        <p:spPr>
          <a:xfrm>
            <a:off x="958946" y="1465352"/>
            <a:ext cx="8606879" cy="1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24EB6-BB8F-4E92-9B59-CDFBBDC8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9" y="4203051"/>
            <a:ext cx="3568563" cy="2508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F7DC50-AF7F-478D-A94F-072012C91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64" y="1437992"/>
            <a:ext cx="6618346" cy="2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4A132-9AAD-4D31-B765-2F85905DD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3" y="1694990"/>
            <a:ext cx="5874307" cy="34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ECBF04-202F-46AD-88FF-F8411EB2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80" y="1599259"/>
            <a:ext cx="5330902" cy="43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1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1B8B0-1076-4B8B-AB21-DA3164C0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40" y="1592856"/>
            <a:ext cx="70008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CBBF9-3D15-4FD5-8791-95422FDF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42" y="1875620"/>
            <a:ext cx="5724411" cy="29387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E84938D-B040-4AFF-A70D-6CCF848A79F5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63737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6E459-553D-4B07-ADB8-5148D33F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56" y="1602304"/>
            <a:ext cx="6048260" cy="30512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208425-945B-4BBC-A5C3-2DB5CD2390F1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6135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A95C1-AA87-4757-BA38-F28D300C9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96" y="2427934"/>
            <a:ext cx="3114675" cy="3143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461A9-6FDD-49F5-ADC7-2A2CD300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96" y="1769640"/>
            <a:ext cx="5610225" cy="390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5C5BB01-86C1-40E7-875D-A86869C34209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23184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727F7B-9A79-408D-8635-FB3869E6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23" y="1542521"/>
            <a:ext cx="6448425" cy="3914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2D6CC7-C0AA-4882-A99B-2F3E1E6A7C2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8808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1"/>
            <a:ext cx="713173" cy="7131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616250" y="106920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51978" y="2392175"/>
            <a:ext cx="390812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3">
            <a:extLst>
              <a:ext uri="{FF2B5EF4-FFF2-40B4-BE49-F238E27FC236}">
                <a16:creationId xmlns:a16="http://schemas.microsoft.com/office/drawing/2014/main" id="{D668D171-D78E-432A-9D8E-B54787242DF2}"/>
              </a:ext>
            </a:extLst>
          </p:cNvPr>
          <p:cNvCxnSpPr/>
          <p:nvPr/>
        </p:nvCxnSpPr>
        <p:spPr>
          <a:xfrm flipV="1">
            <a:off x="1360170" y="5120790"/>
            <a:ext cx="4462236" cy="992413"/>
          </a:xfrm>
          <a:prstGeom prst="bentConnector3">
            <a:avLst>
              <a:gd name="adj1" fmla="val 564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4">
            <a:extLst>
              <a:ext uri="{FF2B5EF4-FFF2-40B4-BE49-F238E27FC236}">
                <a16:creationId xmlns:a16="http://schemas.microsoft.com/office/drawing/2014/main" id="{FA9AD19E-10A7-4B50-826F-613746CCAF97}"/>
              </a:ext>
            </a:extLst>
          </p:cNvPr>
          <p:cNvCxnSpPr/>
          <p:nvPr/>
        </p:nvCxnSpPr>
        <p:spPr>
          <a:xfrm flipV="1">
            <a:off x="5822406" y="4147027"/>
            <a:ext cx="3062514" cy="973762"/>
          </a:xfrm>
          <a:prstGeom prst="bentConnector3">
            <a:avLst>
              <a:gd name="adj1" fmla="val 2449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28D13E-901D-4DCD-AB27-3661E816F7DE}"/>
              </a:ext>
            </a:extLst>
          </p:cNvPr>
          <p:cNvSpPr/>
          <p:nvPr/>
        </p:nvSpPr>
        <p:spPr>
          <a:xfrm>
            <a:off x="1360169" y="6017163"/>
            <a:ext cx="2524125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9B72D6-FCE6-43AE-90C5-6359199A7873}"/>
              </a:ext>
            </a:extLst>
          </p:cNvPr>
          <p:cNvSpPr/>
          <p:nvPr/>
        </p:nvSpPr>
        <p:spPr>
          <a:xfrm>
            <a:off x="3870006" y="5017265"/>
            <a:ext cx="2697957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512580-75FA-4AF7-BB28-E105429428EC}"/>
              </a:ext>
            </a:extLst>
          </p:cNvPr>
          <p:cNvSpPr/>
          <p:nvPr/>
        </p:nvSpPr>
        <p:spPr>
          <a:xfrm>
            <a:off x="6565582" y="4045731"/>
            <a:ext cx="2697957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BA7C4A-D0D7-4E78-ACAC-596B6D4FCFAB}"/>
              </a:ext>
            </a:extLst>
          </p:cNvPr>
          <p:cNvSpPr/>
          <p:nvPr/>
        </p:nvSpPr>
        <p:spPr>
          <a:xfrm>
            <a:off x="1331319" y="53861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</a:rPr>
              <a:t>경영학과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5067B8-61AE-4122-A161-937F444B84C2}"/>
              </a:ext>
            </a:extLst>
          </p:cNvPr>
          <p:cNvSpPr/>
          <p:nvPr/>
        </p:nvSpPr>
        <p:spPr>
          <a:xfrm>
            <a:off x="4357397" y="4325762"/>
            <a:ext cx="1005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</a:rPr>
              <a:t>취업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A3EDAA-E7C6-4191-956B-7A7B66D94B61}"/>
              </a:ext>
            </a:extLst>
          </p:cNvPr>
          <p:cNvSpPr/>
          <p:nvPr/>
        </p:nvSpPr>
        <p:spPr>
          <a:xfrm>
            <a:off x="6645777" y="33025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관심도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58E745-6F42-45DE-9808-4875634055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54" y="5301509"/>
            <a:ext cx="630974" cy="6309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50909A-15B0-406D-B37B-2DC82F5537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86" y="4294457"/>
            <a:ext cx="630974" cy="6309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9E9BF5-946F-4885-8A0E-8DCDE11593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915" y="3231763"/>
            <a:ext cx="630974" cy="63097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E523D-53F7-4E49-AB4A-88B7E8931047}"/>
              </a:ext>
            </a:extLst>
          </p:cNvPr>
          <p:cNvSpPr/>
          <p:nvPr/>
        </p:nvSpPr>
        <p:spPr>
          <a:xfrm>
            <a:off x="1363938" y="4335839"/>
            <a:ext cx="1773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마케팅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?</a:t>
            </a:r>
            <a:b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</a:br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재무자료분석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?</a:t>
            </a:r>
          </a:p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유통채널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?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 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7AAF38-6931-4C25-AF80-4D7423A631FC}"/>
              </a:ext>
            </a:extLst>
          </p:cNvPr>
          <p:cNvSpPr/>
          <p:nvPr/>
        </p:nvSpPr>
        <p:spPr>
          <a:xfrm>
            <a:off x="4357397" y="3466559"/>
            <a:ext cx="1773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이력서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취업 분야</a:t>
            </a:r>
          </a:p>
        </p:txBody>
      </p:sp>
    </p:spTree>
    <p:extLst>
      <p:ext uri="{BB962C8B-B14F-4D97-AF65-F5344CB8AC3E}">
        <p14:creationId xmlns:p14="http://schemas.microsoft.com/office/powerpoint/2010/main" val="15189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631E5-872D-437E-A960-DE0D7394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56" y="1985481"/>
            <a:ext cx="5707954" cy="27162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3E91C1-7F60-4DA6-8E17-D7745CF74E2C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0765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FEF09-4F8E-4073-B574-CB53B118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56" y="1822717"/>
            <a:ext cx="5970315" cy="34543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A0CD5-9FED-47C2-ADB7-71D7AD24CC01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7728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96255-E95B-489A-9528-E184B86D0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67" y="1839821"/>
            <a:ext cx="6288210" cy="2977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1206C7-0779-4CBB-B309-6353A46FBDC9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70898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F0F86-44E3-44E5-B2E2-9DE320B8DE3E}"/>
              </a:ext>
            </a:extLst>
          </p:cNvPr>
          <p:cNvSpPr txBox="1"/>
          <p:nvPr/>
        </p:nvSpPr>
        <p:spPr>
          <a:xfrm>
            <a:off x="1405179" y="1762699"/>
            <a:ext cx="687452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hlinkClick r:id="rId4" action="ppaction://hlinkfile"/>
              </a:rPr>
              <a:t>유동인구 </a:t>
            </a:r>
            <a:r>
              <a:rPr lang="en-US" altLang="ko-KR" dirty="0">
                <a:hlinkClick r:id="rId4" action="ppaction://hlinkfile"/>
              </a:rPr>
              <a:t>+ </a:t>
            </a:r>
            <a:r>
              <a:rPr lang="ko-KR" altLang="en-US" dirty="0">
                <a:hlinkClick r:id="rId4" action="ppaction://hlinkfile"/>
              </a:rPr>
              <a:t>명소</a:t>
            </a:r>
            <a:r>
              <a:rPr lang="en-US" altLang="ko-KR" dirty="0">
                <a:hlinkClick r:id="rId4" action="ppaction://hlinkfile"/>
              </a:rPr>
              <a:t>. html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>
                <a:hlinkClick r:id="rId5" action="ppaction://hlinkfile"/>
              </a:rPr>
              <a:t>유동인구 </a:t>
            </a:r>
            <a:r>
              <a:rPr lang="en-US" altLang="ko-KR" dirty="0">
                <a:hlinkClick r:id="rId5" action="ppaction://hlinkfile"/>
              </a:rPr>
              <a:t>+ </a:t>
            </a:r>
            <a:r>
              <a:rPr lang="ko-KR" altLang="en-US" dirty="0">
                <a:hlinkClick r:id="rId5" action="ppaction://hlinkfile"/>
              </a:rPr>
              <a:t>지하철</a:t>
            </a:r>
            <a:r>
              <a:rPr lang="en-US" altLang="ko-KR" dirty="0">
                <a:hlinkClick r:id="rId5" action="ppaction://hlinkfile"/>
              </a:rPr>
              <a:t>. html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2852AEFC-6526-48FB-917A-E44E8075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2" y="1907880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21EB8A9-E89C-4840-8AE9-0E5D6534F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2" y="2504753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97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1C2DB-52D6-40D4-B2DC-3B462B87A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8" y="1578280"/>
            <a:ext cx="6165652" cy="38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910866-C939-4DC2-B29E-35F8B5CA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0" y="1557337"/>
            <a:ext cx="4380920" cy="25968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4D094A-FCB7-423C-A358-CA2168A7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4310803"/>
            <a:ext cx="6198703" cy="133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F22E1-1F2E-46B1-A84E-A953328D5377}"/>
              </a:ext>
            </a:extLst>
          </p:cNvPr>
          <p:cNvSpPr txBox="1"/>
          <p:nvPr/>
        </p:nvSpPr>
        <p:spPr>
          <a:xfrm>
            <a:off x="5495754" y="1623867"/>
            <a:ext cx="365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tot_flpop_co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총유동인구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lon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경도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lat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: 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위도</a:t>
            </a:r>
          </a:p>
        </p:txBody>
      </p:sp>
    </p:spTree>
    <p:extLst>
      <p:ext uri="{BB962C8B-B14F-4D97-AF65-F5344CB8AC3E}">
        <p14:creationId xmlns:p14="http://schemas.microsoft.com/office/powerpoint/2010/main" val="126717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4DC1D-E4B0-4112-8437-A48818033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70" b="55413"/>
          <a:stretch/>
        </p:blipFill>
        <p:spPr>
          <a:xfrm>
            <a:off x="863109" y="1649675"/>
            <a:ext cx="8362231" cy="29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9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5CFBD-F217-4B26-A423-CF2E9C342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/>
          <a:stretch/>
        </p:blipFill>
        <p:spPr>
          <a:xfrm>
            <a:off x="746274" y="1719741"/>
            <a:ext cx="4055984" cy="3095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0CD80-2A90-4A20-9A74-A9F7888C6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44530"/>
            <a:ext cx="4592234" cy="3095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298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EC8752-09E4-4087-A320-84C7CDE8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59" y="3065655"/>
            <a:ext cx="2276475" cy="3152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3D305A-1FA3-4E2C-BEC2-2BC3365B3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59" y="1601742"/>
            <a:ext cx="5488868" cy="1262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0C227-1717-4A6F-9296-D2E976B44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0"/>
          <a:stretch/>
        </p:blipFill>
        <p:spPr>
          <a:xfrm>
            <a:off x="4917489" y="3065655"/>
            <a:ext cx="3114675" cy="295934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A4DD3D-D379-41E3-8D22-3CE7F8AC902F}"/>
              </a:ext>
            </a:extLst>
          </p:cNvPr>
          <p:cNvSpPr/>
          <p:nvPr/>
        </p:nvSpPr>
        <p:spPr>
          <a:xfrm>
            <a:off x="3682337" y="4164376"/>
            <a:ext cx="815248" cy="594911"/>
          </a:xfrm>
          <a:prstGeom prst="rightArrow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5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E8E9E3-A9F2-4A2B-9C1A-EF41B5E1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97" y="1633928"/>
            <a:ext cx="4249908" cy="40117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C2365-2FF6-46E1-818F-F7C784EAA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55" y="2461987"/>
            <a:ext cx="4579459" cy="1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89B733-BB71-4148-860B-AD386A930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79" y="1633539"/>
            <a:ext cx="4646692" cy="32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E81EC7-7956-47A6-9F5F-832495193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2236" r="2452"/>
          <a:stretch/>
        </p:blipFill>
        <p:spPr>
          <a:xfrm>
            <a:off x="5968880" y="1633539"/>
            <a:ext cx="3228399" cy="32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232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208C0-7EB6-4D76-BD92-36F44B8D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47" y="1669802"/>
            <a:ext cx="6448671" cy="1282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B793C9-D5BB-490D-BF1D-64E08BA0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47" y="3064468"/>
            <a:ext cx="8005880" cy="28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5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C676C-E071-4363-9C50-66A07A5A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50162"/>
            <a:ext cx="5546927" cy="53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79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7" y="150622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17290" y="254554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D82BFC-8794-4815-AE06-A6A905F3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70" y="1728388"/>
            <a:ext cx="6424264" cy="44124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67922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30442" y="1024921"/>
            <a:ext cx="33084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연령별유동인구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9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vs22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20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30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40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50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60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대이상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수요일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토요일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D6B88E-50BA-4A2A-BAE1-6498DEF3AC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1026" name="Picture 2" descr="크롬 아이콘에 대한 이미지 검색결과">
            <a:extLst>
              <a:ext uri="{FF2B5EF4-FFF2-40B4-BE49-F238E27FC236}">
                <a16:creationId xmlns:a16="http://schemas.microsoft.com/office/drawing/2014/main" id="{D75F99F2-27BE-43B1-A66E-622D213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20026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크롬 아이콘에 대한 이미지 검색결과">
            <a:extLst>
              <a:ext uri="{FF2B5EF4-FFF2-40B4-BE49-F238E27FC236}">
                <a16:creationId xmlns:a16="http://schemas.microsoft.com/office/drawing/2014/main" id="{B811772D-D666-4B0C-A822-FC91927D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76360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41E6BF17-BD2A-4A7E-9D07-78F77CB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14" y="2313167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1C349D3-ECB5-47EF-BEA1-615C69F8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281909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크롬 아이콘에 대한 이미지 검색결과">
            <a:extLst>
              <a:ext uri="{FF2B5EF4-FFF2-40B4-BE49-F238E27FC236}">
                <a16:creationId xmlns:a16="http://schemas.microsoft.com/office/drawing/2014/main" id="{E6AE4E82-51A6-4AD8-914F-B775BD36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35245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크롬 아이콘에 대한 이미지 검색결과">
            <a:extLst>
              <a:ext uri="{FF2B5EF4-FFF2-40B4-BE49-F238E27FC236}">
                <a16:creationId xmlns:a16="http://schemas.microsoft.com/office/drawing/2014/main" id="{2FBD1390-B47E-4414-A250-A3D14A0D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93931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크롬 아이콘에 대한 이미지 검색결과">
            <a:extLst>
              <a:ext uri="{FF2B5EF4-FFF2-40B4-BE49-F238E27FC236}">
                <a16:creationId xmlns:a16="http://schemas.microsoft.com/office/drawing/2014/main" id="{E48308F0-D667-4DDD-A207-3A732A4D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4488935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크롬 아이콘에 대한 이미지 검색결과">
            <a:extLst>
              <a:ext uri="{FF2B5EF4-FFF2-40B4-BE49-F238E27FC236}">
                <a16:creationId xmlns:a16="http://schemas.microsoft.com/office/drawing/2014/main" id="{3491ED75-34FA-46E4-A682-4AE9B1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503855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97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219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eaflet - 20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44CCAC-ED9C-4E80-882C-0097ACE4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" y="1583189"/>
            <a:ext cx="6482377" cy="927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56D083-8D8D-4612-8AFD-98203D35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2445736"/>
            <a:ext cx="6947915" cy="1966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693D1-E169-4C57-B0D2-5C61D515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" y="4470941"/>
            <a:ext cx="6947915" cy="20052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97C644-1EA3-46F1-8374-72A5B279C624}"/>
              </a:ext>
            </a:extLst>
          </p:cNvPr>
          <p:cNvSpPr/>
          <p:nvPr/>
        </p:nvSpPr>
        <p:spPr>
          <a:xfrm>
            <a:off x="3208501" y="1583189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3C7E2-ED05-4B2F-B722-B87B8ED0BD97}"/>
              </a:ext>
            </a:extLst>
          </p:cNvPr>
          <p:cNvSpPr/>
          <p:nvPr/>
        </p:nvSpPr>
        <p:spPr>
          <a:xfrm>
            <a:off x="3853677" y="1601353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1D63BF-09E4-4231-84CD-2E9CD10E2907}"/>
              </a:ext>
            </a:extLst>
          </p:cNvPr>
          <p:cNvSpPr/>
          <p:nvPr/>
        </p:nvSpPr>
        <p:spPr>
          <a:xfrm>
            <a:off x="4673366" y="1819408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9DE0D-AC24-45FE-BF33-170BD67511BD}"/>
              </a:ext>
            </a:extLst>
          </p:cNvPr>
          <p:cNvSpPr txBox="1"/>
          <p:nvPr/>
        </p:nvSpPr>
        <p:spPr>
          <a:xfrm>
            <a:off x="7324152" y="1757547"/>
            <a:ext cx="171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named num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3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DA86EA-6098-4A00-989A-7ACA73CD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9" y="1667772"/>
            <a:ext cx="6645140" cy="1132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CEA991-BC5D-41B8-9B45-8EDA1576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62" y="2983230"/>
            <a:ext cx="27432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CC5DCD-5C38-4DD5-9D91-6B957D5D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268" y="2964180"/>
            <a:ext cx="1771650" cy="287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CED8E3B-269F-496E-B8F1-AEDF24BE7A4B}"/>
              </a:ext>
            </a:extLst>
          </p:cNvPr>
          <p:cNvSpPr/>
          <p:nvPr/>
        </p:nvSpPr>
        <p:spPr>
          <a:xfrm>
            <a:off x="4469130" y="4240530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607144-FEC3-4C3C-8BF8-3BD822136379}"/>
              </a:ext>
            </a:extLst>
          </p:cNvPr>
          <p:cNvSpPr/>
          <p:nvPr/>
        </p:nvSpPr>
        <p:spPr>
          <a:xfrm>
            <a:off x="4747260" y="4244340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A5F685-E913-4FEE-AE59-03C78D4B0BD7}"/>
              </a:ext>
            </a:extLst>
          </p:cNvPr>
          <p:cNvSpPr/>
          <p:nvPr/>
        </p:nvSpPr>
        <p:spPr>
          <a:xfrm>
            <a:off x="5025390" y="4250055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9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4001641-C420-4827-BD19-A400AD4BB46B}"/>
              </a:ext>
            </a:extLst>
          </p:cNvPr>
          <p:cNvGrpSpPr/>
          <p:nvPr/>
        </p:nvGrpSpPr>
        <p:grpSpPr>
          <a:xfrm>
            <a:off x="863109" y="1566638"/>
            <a:ext cx="7258398" cy="1667713"/>
            <a:chOff x="917079" y="1761284"/>
            <a:chExt cx="5657850" cy="12999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44BE60-BAC8-4CF3-AED0-D612443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079" y="1761284"/>
              <a:ext cx="5657850" cy="571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7347CF-8E0A-4C64-9930-9697EB632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604" y="2332784"/>
              <a:ext cx="2819400" cy="1905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DC0990-8097-4777-B7B7-031BB4D0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6004" y="2370884"/>
              <a:ext cx="1066800" cy="152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196A5A-7308-48C5-AF6D-94522DB4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079" y="2537375"/>
              <a:ext cx="5457825" cy="52387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B8E8577-C2FA-4348-A020-2F8F2991D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09" y="3284891"/>
            <a:ext cx="27432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F7E9A0-AB72-4EC5-92E6-89C4C2AB7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715" y="3265841"/>
            <a:ext cx="1771650" cy="287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3C9031F-2BA6-4526-A4A8-FD5E67E5CC0E}"/>
              </a:ext>
            </a:extLst>
          </p:cNvPr>
          <p:cNvSpPr/>
          <p:nvPr/>
        </p:nvSpPr>
        <p:spPr>
          <a:xfrm>
            <a:off x="4391577" y="4542191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8F0D2F3-AD44-4B42-A2FD-C1C17F760D02}"/>
              </a:ext>
            </a:extLst>
          </p:cNvPr>
          <p:cNvSpPr/>
          <p:nvPr/>
        </p:nvSpPr>
        <p:spPr>
          <a:xfrm>
            <a:off x="4669707" y="4546001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F52B11-C7B5-4416-A470-C0978BFC31AA}"/>
              </a:ext>
            </a:extLst>
          </p:cNvPr>
          <p:cNvSpPr/>
          <p:nvPr/>
        </p:nvSpPr>
        <p:spPr>
          <a:xfrm>
            <a:off x="4947837" y="4551716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1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09CAAF-9A77-4787-940A-5C928769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9" y="1612582"/>
            <a:ext cx="7940594" cy="44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8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1BCEFF-4397-4513-A2C4-178FA4CA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5"/>
          <a:stretch/>
        </p:blipFill>
        <p:spPr>
          <a:xfrm>
            <a:off x="805476" y="1498350"/>
            <a:ext cx="8877707" cy="36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12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0E9049-E456-4AB2-8A10-4AE9216D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88169"/>
            <a:ext cx="7334287" cy="50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2A1783-FAA0-46C0-806D-A5D94FDB9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1" y="1054293"/>
            <a:ext cx="4201112" cy="235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0882D-77DC-4556-BD23-94BD8C33E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444" y="2574560"/>
            <a:ext cx="4201112" cy="218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4D1EB1-B783-4C7C-AA9B-7EF654448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106" y="3429000"/>
            <a:ext cx="4131559" cy="2532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47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933D6E-3CBB-444B-8D59-BFC7F2D8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88169"/>
            <a:ext cx="7426835" cy="51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1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30442" y="1024921"/>
            <a:ext cx="3308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연령별유동인구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9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vs22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20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30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40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50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60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대이상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수요일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토요일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D6B88E-50BA-4A2A-BAE1-6498DEF3A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1026" name="Picture 2" descr="크롬 아이콘에 대한 이미지 검색결과">
            <a:extLst>
              <a:ext uri="{FF2B5EF4-FFF2-40B4-BE49-F238E27FC236}">
                <a16:creationId xmlns:a16="http://schemas.microsoft.com/office/drawing/2014/main" id="{D75F99F2-27BE-43B1-A66E-622D213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20026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크롬 아이콘에 대한 이미지 검색결과">
            <a:extLst>
              <a:ext uri="{FF2B5EF4-FFF2-40B4-BE49-F238E27FC236}">
                <a16:creationId xmlns:a16="http://schemas.microsoft.com/office/drawing/2014/main" id="{B811772D-D666-4B0C-A822-FC91927D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76360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41E6BF17-BD2A-4A7E-9D07-78F77CB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14" y="2313167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1C349D3-ECB5-47EF-BEA1-615C69F8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281909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크롬 아이콘에 대한 이미지 검색결과">
            <a:extLst>
              <a:ext uri="{FF2B5EF4-FFF2-40B4-BE49-F238E27FC236}">
                <a16:creationId xmlns:a16="http://schemas.microsoft.com/office/drawing/2014/main" id="{E6AE4E82-51A6-4AD8-914F-B775BD36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35245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크롬 아이콘에 대한 이미지 검색결과">
            <a:extLst>
              <a:ext uri="{FF2B5EF4-FFF2-40B4-BE49-F238E27FC236}">
                <a16:creationId xmlns:a16="http://schemas.microsoft.com/office/drawing/2014/main" id="{2FBD1390-B47E-4414-A250-A3D14A0D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93931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크롬 아이콘에 대한 이미지 검색결과">
            <a:extLst>
              <a:ext uri="{FF2B5EF4-FFF2-40B4-BE49-F238E27FC236}">
                <a16:creationId xmlns:a16="http://schemas.microsoft.com/office/drawing/2014/main" id="{E48308F0-D667-4DDD-A207-3A732A4D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4488935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크롬 아이콘에 대한 이미지 검색결과">
            <a:extLst>
              <a:ext uri="{FF2B5EF4-FFF2-40B4-BE49-F238E27FC236}">
                <a16:creationId xmlns:a16="http://schemas.microsoft.com/office/drawing/2014/main" id="{3491ED75-34FA-46E4-A682-4AE9B1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503855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21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91396" y="115844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후기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05122" y="3038506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24786" y="2392177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ttractions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13377" y="2392176"/>
            <a:ext cx="1034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igData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1968" y="2392175"/>
            <a:ext cx="95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oding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4786" y="3212169"/>
            <a:ext cx="1929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Seoul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Attractions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30184" y="3212169"/>
            <a:ext cx="1773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Proconditioning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</a:endParaRPr>
          </a:p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Rawdata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74307" y="3212169"/>
            <a:ext cx="1623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helvetica" panose="020B0604020202020204" pitchFamily="34" charset="0"/>
              </a:rPr>
              <a:t>Is funny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94614" y="1086398"/>
            <a:ext cx="611386" cy="448478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269" y="3036402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THE END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0679" y="3621177"/>
            <a:ext cx="163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서울유동인구분석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F08186-BCFB-4438-83E9-49F67454F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35" y="1192170"/>
            <a:ext cx="3276472" cy="4472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005AF-A50A-4B9B-9073-9696F50139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1390" r="6031" b="20864"/>
          <a:stretch/>
        </p:blipFill>
        <p:spPr>
          <a:xfrm rot="5400000">
            <a:off x="1010622" y="2040578"/>
            <a:ext cx="3428361" cy="2525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5636B8-5996-4D69-9E38-269BB1ED87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810" r="3112" b="6457"/>
          <a:stretch/>
        </p:blipFill>
        <p:spPr>
          <a:xfrm rot="5400000">
            <a:off x="6269067" y="2111463"/>
            <a:ext cx="3428363" cy="2395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405CF1-2326-4F45-8B60-BA5BC33D89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r="7197" b="15367"/>
          <a:stretch/>
        </p:blipFill>
        <p:spPr>
          <a:xfrm rot="5400000">
            <a:off x="3724518" y="2092117"/>
            <a:ext cx="3434226" cy="2428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037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11BFD-DACB-480C-B100-13A9836B0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r="12353" b="4700"/>
          <a:stretch/>
        </p:blipFill>
        <p:spPr>
          <a:xfrm>
            <a:off x="707788" y="855223"/>
            <a:ext cx="2904842" cy="2812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26E832-D410-46F5-A223-FB6E65E500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3"/>
          <a:stretch/>
        </p:blipFill>
        <p:spPr>
          <a:xfrm>
            <a:off x="707789" y="3825477"/>
            <a:ext cx="2904842" cy="2831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1DDBF-3504-4671-ADF8-039189C9D3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589" r="19926" b="2414"/>
          <a:stretch/>
        </p:blipFill>
        <p:spPr>
          <a:xfrm>
            <a:off x="3798754" y="3825477"/>
            <a:ext cx="2904842" cy="2795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3450B4-C0EB-4017-B821-6F4BB46A2A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12163" r="20403" b="10606"/>
          <a:stretch/>
        </p:blipFill>
        <p:spPr>
          <a:xfrm>
            <a:off x="3791259" y="855223"/>
            <a:ext cx="2904842" cy="2820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B61D35-D6F3-44A5-80F5-1D71FAE6A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30" y="975070"/>
            <a:ext cx="2904842" cy="25732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6D3AAE-188E-4C57-BEB6-CA88FC4FC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2492" y="3738012"/>
            <a:ext cx="2904842" cy="2751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79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DA861-1268-46EC-87E2-0B7B6EA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1469328"/>
            <a:ext cx="7275715" cy="4101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174810-1B68-4C87-8C2E-7D87F50A1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69" y="1467548"/>
            <a:ext cx="6981501" cy="4211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29874-91AE-4AEA-A615-5363F9F6A5D4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E15869-86D6-4285-BAE0-6546F37F5442}"/>
              </a:ext>
            </a:extLst>
          </p:cNvPr>
          <p:cNvSpPr/>
          <p:nvPr/>
        </p:nvSpPr>
        <p:spPr>
          <a:xfrm>
            <a:off x="782773" y="754375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서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울열린데이터광장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B59A50-6E9D-46D8-9257-A19017BF350D}"/>
              </a:ext>
            </a:extLst>
          </p:cNvPr>
          <p:cNvSpPr/>
          <p:nvPr/>
        </p:nvSpPr>
        <p:spPr>
          <a:xfrm>
            <a:off x="3140364" y="1467548"/>
            <a:ext cx="360218" cy="42119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07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823FC-3F2C-4042-B9EE-280A9E7C3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1560889"/>
            <a:ext cx="7192938" cy="3953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695520-FC5C-40F8-856F-ED8B79D27FBE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949399-EE91-4FC5-A933-3B50DC2003B9}"/>
              </a:ext>
            </a:extLst>
          </p:cNvPr>
          <p:cNvSpPr/>
          <p:nvPr/>
        </p:nvSpPr>
        <p:spPr>
          <a:xfrm>
            <a:off x="782773" y="754375"/>
            <a:ext cx="2367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출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력값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설명 데이터</a:t>
            </a:r>
          </a:p>
        </p:txBody>
      </p:sp>
    </p:spTree>
    <p:extLst>
      <p:ext uri="{BB962C8B-B14F-4D97-AF65-F5344CB8AC3E}">
        <p14:creationId xmlns:p14="http://schemas.microsoft.com/office/powerpoint/2010/main" val="219013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</TotalTime>
  <Words>846</Words>
  <Application>Microsoft Office PowerPoint</Application>
  <PresentationFormat>A4 용지(210x297mm)</PresentationFormat>
  <Paragraphs>222</Paragraphs>
  <Slides>53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Arial</vt:lpstr>
      <vt:lpstr>Calibri</vt:lpstr>
      <vt:lpstr>helvetica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대용</dc:creator>
  <cp:lastModifiedBy>LEE HYEON SEUNG</cp:lastModifiedBy>
  <cp:revision>54</cp:revision>
  <dcterms:created xsi:type="dcterms:W3CDTF">2016-11-15T01:28:42Z</dcterms:created>
  <dcterms:modified xsi:type="dcterms:W3CDTF">2019-11-01T03:11:41Z</dcterms:modified>
</cp:coreProperties>
</file>